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57" r:id="rId2"/>
    <p:sldId id="258" r:id="rId3"/>
    <p:sldId id="323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324" r:id="rId12"/>
    <p:sldId id="268" r:id="rId13"/>
    <p:sldId id="269" r:id="rId14"/>
    <p:sldId id="270" r:id="rId15"/>
    <p:sldId id="311" r:id="rId16"/>
    <p:sldId id="312" r:id="rId17"/>
    <p:sldId id="313" r:id="rId18"/>
    <p:sldId id="314" r:id="rId19"/>
    <p:sldId id="309" r:id="rId20"/>
    <p:sldId id="276" r:id="rId21"/>
    <p:sldId id="325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326" r:id="rId30"/>
    <p:sldId id="285" r:id="rId31"/>
    <p:sldId id="286" r:id="rId32"/>
    <p:sldId id="287" r:id="rId33"/>
    <p:sldId id="288" r:id="rId34"/>
    <p:sldId id="289" r:id="rId35"/>
    <p:sldId id="327" r:id="rId36"/>
    <p:sldId id="290" r:id="rId37"/>
    <p:sldId id="291" r:id="rId38"/>
    <p:sldId id="328" r:id="rId39"/>
    <p:sldId id="293" r:id="rId40"/>
    <p:sldId id="294" r:id="rId41"/>
    <p:sldId id="296" r:id="rId42"/>
    <p:sldId id="295" r:id="rId43"/>
    <p:sldId id="297" r:id="rId44"/>
    <p:sldId id="298" r:id="rId45"/>
    <p:sldId id="316" r:id="rId46"/>
    <p:sldId id="299" r:id="rId47"/>
    <p:sldId id="329" r:id="rId48"/>
    <p:sldId id="300" r:id="rId49"/>
    <p:sldId id="301" r:id="rId50"/>
    <p:sldId id="302" r:id="rId51"/>
    <p:sldId id="330" r:id="rId52"/>
    <p:sldId id="317" r:id="rId53"/>
    <p:sldId id="318" r:id="rId54"/>
    <p:sldId id="305" r:id="rId55"/>
    <p:sldId id="306" r:id="rId56"/>
    <p:sldId id="307" r:id="rId57"/>
    <p:sldId id="308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89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B2DAC4-F527-4F8F-819C-5D51B1F0F8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B2DAC4-F527-4F8F-819C-5D51B1F0F8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10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68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free/sandwich-clipart-png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-art/movie-ticket-transparent-19.ht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lipart-library.com/clipart/1898422.htm" TargetMode="Externa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6ipookMbT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n1118010.ht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class-cliparts_1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grown-up-cliparts_6.htm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phone-clipart-66.ht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GrkJMw1IxY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GrkJMw1IxY" TargetMode="External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dq8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" TargetMode="External"/><Relationship Id="rId2" Type="http://schemas.openxmlformats.org/officeDocument/2006/relationships/hyperlink" Target="https://www.youtube.com/watch?v=fGrkJMw1IxY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301752"/>
            <a:ext cx="11850624" cy="593061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두 나라 문화가 똑같지는 않으니까 서로 의미하는 게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     </a:t>
            </a:r>
            <a:r>
              <a:rPr lang="ko-KR" altLang="en-US" sz="3200" dirty="0"/>
              <a:t>다르기 마련이지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까마귀처럼 나라나 </a:t>
            </a:r>
            <a:r>
              <a:rPr lang="ko-KR" altLang="en-US" sz="3200" u="sng" dirty="0">
                <a:solidFill>
                  <a:srgbClr val="0000FF"/>
                </a:solidFill>
              </a:rPr>
              <a:t>민족</a:t>
            </a:r>
            <a:r>
              <a:rPr lang="ko-KR" altLang="en-US" sz="3200" dirty="0"/>
              <a:t>마다 다르게 생각하는 동물에는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</a:t>
            </a:r>
            <a:r>
              <a:rPr lang="ko-KR" altLang="en-US" sz="3200" dirty="0"/>
              <a:t>또 뭐가 있을까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돼지도 그렇지</a:t>
            </a:r>
            <a:r>
              <a:rPr lang="en-US" altLang="ko-KR" sz="3200" dirty="0"/>
              <a:t>. </a:t>
            </a:r>
            <a:r>
              <a:rPr lang="ko-KR" altLang="en-US" sz="3200" dirty="0"/>
              <a:t>보통 다른 나라에서는 돼지는 </a:t>
            </a:r>
            <a:r>
              <a:rPr lang="ko-KR" altLang="en-US" sz="3200" u="sng" dirty="0">
                <a:solidFill>
                  <a:srgbClr val="0000FF"/>
                </a:solidFill>
              </a:rPr>
              <a:t>욕심</a:t>
            </a:r>
            <a:r>
              <a:rPr lang="ko-KR" altLang="en-US" sz="3200" dirty="0"/>
              <a:t>이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    </a:t>
            </a:r>
            <a:r>
              <a:rPr lang="ko-KR" altLang="en-US" sz="3200" dirty="0"/>
              <a:t>많은 사람한테 사용하는데 한국에선 돼지꿈을 꾸면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    </a:t>
            </a:r>
            <a:r>
              <a:rPr lang="ko-KR" altLang="en-US" sz="3200" u="sng" dirty="0">
                <a:solidFill>
                  <a:srgbClr val="0000FF"/>
                </a:solidFill>
              </a:rPr>
              <a:t>복이 온다</a:t>
            </a:r>
            <a:r>
              <a:rPr lang="ko-KR" altLang="en-US" sz="3200" dirty="0"/>
              <a:t>는 걸로 생각하기도 하잖아</a:t>
            </a:r>
            <a:r>
              <a:rPr lang="en-US" altLang="ko-KR" sz="32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81802" y="5564855"/>
            <a:ext cx="18288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690794" y="2144268"/>
            <a:ext cx="841326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633566" y="3849989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475343"/>
            <a:ext cx="11850624" cy="57570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그러네</a:t>
            </a:r>
            <a:r>
              <a:rPr lang="en-US" altLang="ko-KR" sz="3200" dirty="0"/>
              <a:t>. </a:t>
            </a:r>
            <a:r>
              <a:rPr lang="ko-KR" altLang="en-US" sz="3200" dirty="0"/>
              <a:t>이런 동물들이 또 있는지 같이 찾아볼래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좋아</a:t>
            </a:r>
            <a:r>
              <a:rPr lang="en-US" altLang="ko-KR" sz="3200" dirty="0"/>
              <a:t>. </a:t>
            </a:r>
            <a:r>
              <a:rPr lang="ko-KR" altLang="en-US" sz="3200" dirty="0"/>
              <a:t>나도 </a:t>
            </a:r>
            <a:r>
              <a:rPr lang="ko-KR" altLang="en-US" sz="3200" u="sng" dirty="0">
                <a:solidFill>
                  <a:srgbClr val="0000FF"/>
                </a:solidFill>
              </a:rPr>
              <a:t>궁금</a:t>
            </a:r>
            <a:r>
              <a:rPr lang="ko-KR" altLang="en-US" sz="3200" dirty="0"/>
              <a:t>해서 찾아보려던 참이었어</a:t>
            </a:r>
            <a:r>
              <a:rPr lang="en-US" altLang="ko-KR" sz="3200" dirty="0"/>
              <a:t>. </a:t>
            </a:r>
            <a:r>
              <a:rPr lang="ko-KR" altLang="en-US" sz="3200" dirty="0"/>
              <a:t>같이 하자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그래</a:t>
            </a:r>
            <a:r>
              <a:rPr lang="en-US" altLang="ko-KR" sz="3200" dirty="0"/>
              <a:t>, </a:t>
            </a:r>
            <a:r>
              <a:rPr lang="ko-KR" altLang="en-US" sz="3200" dirty="0"/>
              <a:t>그러자</a:t>
            </a:r>
            <a:r>
              <a:rPr lang="en-US" altLang="ko-KR" sz="32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76027" y="1453896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</p:spTree>
    <p:extLst>
      <p:ext uri="{BB962C8B-B14F-4D97-AF65-F5344CB8AC3E}">
        <p14:creationId xmlns:p14="http://schemas.microsoft.com/office/powerpoint/2010/main" val="44638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67" y="1729547"/>
            <a:ext cx="10972800" cy="397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89" y="3453557"/>
            <a:ext cx="11267022" cy="27432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9085850" y="4602549"/>
            <a:ext cx="228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6296"/>
            <a:ext cx="11887200" cy="313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441752"/>
              </p:ext>
            </p:extLst>
          </p:nvPr>
        </p:nvGraphicFramePr>
        <p:xfrm>
          <a:off x="60960" y="0"/>
          <a:ext cx="1210056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으려던 참이다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려던 참이다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려던 참이다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365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이 샌드위치를 먹을래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3657600"/>
          </a:xfrm>
          <a:prstGeom prst="wedgeRoundRectCallout">
            <a:avLst>
              <a:gd name="adj1" fmla="val -67055"/>
              <a:gd name="adj2" fmla="val 1632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그래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r>
              <a:rPr lang="ko-KR" altLang="en-US" sz="3200" dirty="0">
                <a:solidFill>
                  <a:prstClr val="black"/>
                </a:solidFill>
              </a:rPr>
              <a:t>배가 고파서 음식을 </a:t>
            </a:r>
            <a:r>
              <a:rPr lang="ko-KR" altLang="en-US" sz="4000" u="sng" dirty="0">
                <a:solidFill>
                  <a:srgbClr val="FF0000"/>
                </a:solidFill>
              </a:rPr>
              <a:t>주문하려던 참이었어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5756"/>
          <a:stretch/>
        </p:blipFill>
        <p:spPr>
          <a:xfrm>
            <a:off x="147638" y="172125"/>
            <a:ext cx="11896725" cy="12308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4404360" y="2782462"/>
            <a:ext cx="3383280" cy="2432179"/>
            <a:chOff x="4404360" y="2691022"/>
            <a:chExt cx="3383280" cy="2432179"/>
          </a:xfrm>
        </p:grpSpPr>
        <p:pic>
          <p:nvPicPr>
            <p:cNvPr id="5122" name="Picture 2" descr="Turkey And Cheese Sandwich Clipart 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4360" y="2691022"/>
              <a:ext cx="3383280" cy="2178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437533" y="4869285"/>
              <a:ext cx="3316934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http://clipart-library.com/free/sandwich-clipart-png.html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704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43200"/>
          </a:xfrm>
          <a:prstGeom prst="wedgeRoundRectCallout">
            <a:avLst>
              <a:gd name="adj1" fmla="val 68038"/>
              <a:gd name="adj2" fmla="val 36190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이번 주말에 영화를 볼래</a:t>
            </a:r>
            <a:r>
              <a:rPr lang="en-US" altLang="ko-KR" sz="3200" dirty="0">
                <a:solidFill>
                  <a:prstClr val="black"/>
                </a:solidFill>
              </a:rPr>
              <a:t>?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3657600"/>
          </a:xfrm>
          <a:prstGeom prst="wedgeRoundRectCallout">
            <a:avLst>
              <a:gd name="adj1" fmla="val -69116"/>
              <a:gd name="adj2" fmla="val 1532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좋아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r>
              <a:rPr lang="ko-KR" altLang="en-US" sz="3200" dirty="0">
                <a:solidFill>
                  <a:prstClr val="black"/>
                </a:solidFill>
              </a:rPr>
              <a:t>마침 영화표를 </a:t>
            </a:r>
            <a:r>
              <a:rPr lang="ko-KR" altLang="en-US" sz="4000" u="sng" dirty="0">
                <a:solidFill>
                  <a:srgbClr val="FF0000"/>
                </a:solidFill>
              </a:rPr>
              <a:t>예매하려던 참이었어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5144" b="50361"/>
          <a:stretch/>
        </p:blipFill>
        <p:spPr>
          <a:xfrm>
            <a:off x="147638" y="168034"/>
            <a:ext cx="11896725" cy="1243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3971834" y="2955176"/>
            <a:ext cx="3828288" cy="2763727"/>
            <a:chOff x="4099850" y="2909456"/>
            <a:chExt cx="3828288" cy="2763727"/>
          </a:xfrm>
        </p:grpSpPr>
        <p:pic>
          <p:nvPicPr>
            <p:cNvPr id="6146" name="Picture 2" descr="transparent background movie ticket clipart png&#10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98528">
              <a:off x="4226128" y="2909456"/>
              <a:ext cx="3575733" cy="1463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099850" y="5419267"/>
              <a:ext cx="3828288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http://clipart-library.com/clip-art/movie-ticket-transparent-19.htm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6676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3"/>
            <a:ext cx="3548743" cy="2743200"/>
          </a:xfrm>
          <a:prstGeom prst="wedgeRoundRectCallout">
            <a:avLst>
              <a:gd name="adj1" fmla="val 70724"/>
              <a:gd name="adj2" fmla="val 20522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놀이동산에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놀러 갈래요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3200400"/>
          </a:xfrm>
          <a:prstGeom prst="wedgeRoundRectCallout">
            <a:avLst>
              <a:gd name="adj1" fmla="val -69632"/>
              <a:gd name="adj2" fmla="val 12356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네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저도 시험이 끝나서 </a:t>
            </a:r>
            <a:r>
              <a:rPr lang="ko-KR" altLang="en-US" sz="4000" u="sng" dirty="0">
                <a:solidFill>
                  <a:srgbClr val="FF0000"/>
                </a:solidFill>
              </a:rPr>
              <a:t>놀려던 참이었어요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0360" b="24604"/>
          <a:stretch/>
        </p:blipFill>
        <p:spPr>
          <a:xfrm>
            <a:off x="147638" y="192024"/>
            <a:ext cx="11896725" cy="1271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4014343" y="2504567"/>
            <a:ext cx="4004351" cy="3327358"/>
            <a:chOff x="4014343" y="2504567"/>
            <a:chExt cx="4004351" cy="3327358"/>
          </a:xfrm>
        </p:grpSpPr>
        <p:pic>
          <p:nvPicPr>
            <p:cNvPr id="7170" name="Picture 2" descr="Free clipart amusement park rides 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55" b="100000" l="2615" r="99231">
                          <a14:foregroundMark x1="44000" y1="10683" x2="60231" y2="37536"/>
                          <a14:foregroundMark x1="35462" y1="21944" x2="56231" y2="36285"/>
                          <a14:foregroundMark x1="35231" y1="35034" x2="44231" y2="34456"/>
                          <a14:foregroundMark x1="37769" y1="17902" x2="57231" y2="5967"/>
                          <a14:foregroundMark x1="57231" y1="18768" x2="67462" y2="37536"/>
                          <a14:foregroundMark x1="44462" y1="8470" x2="69769" y2="7892"/>
                          <a14:foregroundMark x1="70769" y1="11261" x2="70462" y2="36670"/>
                          <a14:foregroundMark x1="78769" y1="22522" x2="79462" y2="34456"/>
                          <a14:foregroundMark x1="76462" y1="19153" x2="82231" y2="23773"/>
                          <a14:foregroundMark x1="34462" y1="29163" x2="75231" y2="36959"/>
                          <a14:foregroundMark x1="70231" y1="8181" x2="82769" y2="256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343" y="2504567"/>
              <a:ext cx="4004351" cy="3200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644187" y="5578009"/>
              <a:ext cx="274466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5"/>
                </a:rPr>
                <a:t>http://clipart-library.com/clipart/1898422.htm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6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43200"/>
          </a:xfrm>
          <a:prstGeom prst="wedgeRoundRectCallout">
            <a:avLst>
              <a:gd name="adj1" fmla="val 69367"/>
              <a:gd name="adj2" fmla="val 19553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주스를 마시러 나갈래요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3200400"/>
          </a:xfrm>
          <a:prstGeom prst="wedgeRoundRectCallout">
            <a:avLst>
              <a:gd name="adj1" fmla="val -69632"/>
              <a:gd name="adj2" fmla="val 1092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네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저도 주스를 </a:t>
            </a:r>
            <a:r>
              <a:rPr lang="ko-KR" altLang="en-US" sz="4000" u="sng" dirty="0">
                <a:solidFill>
                  <a:srgbClr val="FF0000"/>
                </a:solidFill>
              </a:rPr>
              <a:t>사러 가려던 참이었어요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6296"/>
          <a:stretch/>
        </p:blipFill>
        <p:spPr>
          <a:xfrm>
            <a:off x="147638" y="190093"/>
            <a:ext cx="11896725" cy="1203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4498975" y="2157551"/>
            <a:ext cx="3657600" cy="3669153"/>
            <a:chOff x="4535551" y="2102687"/>
            <a:chExt cx="3657600" cy="3669153"/>
          </a:xfrm>
        </p:grpSpPr>
        <p:pic>
          <p:nvPicPr>
            <p:cNvPr id="8194" name="Picture 2" descr="My Little Pony Friendship is Magi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5551" y="2102687"/>
              <a:ext cx="3657600" cy="3395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4921488" y="5517924"/>
              <a:ext cx="288572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http://clipart-library.com/clipart/6ipookMbT.htm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7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84" y="1730691"/>
            <a:ext cx="11626539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02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문화마다 그 의미가 달라요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Different cultures bring different meanings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12" y="3471100"/>
            <a:ext cx="9248976" cy="27432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238826" y="4623631"/>
            <a:ext cx="2194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7034"/>
            <a:ext cx="11887200" cy="31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729634"/>
              </p:ext>
            </p:extLst>
          </p:nvPr>
        </p:nvGraphicFramePr>
        <p:xfrm>
          <a:off x="60960" y="0"/>
          <a:ext cx="1210056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 마련이다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 마련이다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 마련이다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662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399" y="1666894"/>
            <a:ext cx="3657600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한국에 있는 할머니가 보고 싶어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361807" y="1666894"/>
            <a:ext cx="3657600" cy="3200400"/>
          </a:xfrm>
          <a:prstGeom prst="wedgeRoundRectCallout">
            <a:avLst>
              <a:gd name="adj1" fmla="val -65782"/>
              <a:gd name="adj2" fmla="val 2692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명절이 되면 가족 생각이 </a:t>
            </a:r>
            <a:r>
              <a:rPr lang="ko-KR" altLang="en-US" sz="4000" u="sng" dirty="0">
                <a:solidFill>
                  <a:srgbClr val="FF0000"/>
                </a:solidFill>
              </a:rPr>
              <a:t>나기 마련이야</a:t>
            </a:r>
            <a:r>
              <a:rPr lang="en-US" altLang="ko-KR" sz="3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76116"/>
          <a:stretch/>
        </p:blipFill>
        <p:spPr>
          <a:xfrm>
            <a:off x="200025" y="195643"/>
            <a:ext cx="11791950" cy="1212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4577143" y="2004060"/>
            <a:ext cx="3017520" cy="4039076"/>
            <a:chOff x="4607198" y="1994916"/>
            <a:chExt cx="3017520" cy="4039076"/>
          </a:xfrm>
        </p:grpSpPr>
        <p:pic>
          <p:nvPicPr>
            <p:cNvPr id="1026" name="Picture 2" descr="Grandmother Clipar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7198" y="1994916"/>
              <a:ext cx="3017520" cy="4039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708361" y="5658350"/>
              <a:ext cx="2815194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http://clipart-library.com/clipart/n1118010.htm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16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200025" y="1697088"/>
            <a:ext cx="3657600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이제 학교 생활에 익숙해진 거 같아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334375" y="1697088"/>
            <a:ext cx="3657600" cy="3291840"/>
          </a:xfrm>
          <a:prstGeom prst="wedgeRoundRectCallout">
            <a:avLst>
              <a:gd name="adj1" fmla="val -66863"/>
              <a:gd name="adj2" fmla="val 2454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시간이 지나면 </a:t>
            </a:r>
            <a:r>
              <a:rPr lang="ko-KR" altLang="en-US" sz="4000" u="sng" dirty="0">
                <a:solidFill>
                  <a:srgbClr val="FF0000"/>
                </a:solidFill>
              </a:rPr>
              <a:t>적응되기 마련이야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4964" b="50361"/>
          <a:stretch/>
        </p:blipFill>
        <p:spPr>
          <a:xfrm>
            <a:off x="200025" y="182880"/>
            <a:ext cx="11791950" cy="12527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4267200" y="2328024"/>
            <a:ext cx="3657600" cy="3476844"/>
            <a:chOff x="4267200" y="2328024"/>
            <a:chExt cx="3657600" cy="3476844"/>
          </a:xfrm>
        </p:grpSpPr>
        <p:pic>
          <p:nvPicPr>
            <p:cNvPr id="2050" name="Picture 2" descr="Teacher And Class Clipart , Transparent Cartoon, Free Cliparts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8" t="14950" r="7001" b="12217"/>
            <a:stretch/>
          </p:blipFill>
          <p:spPr bwMode="auto">
            <a:xfrm>
              <a:off x="4267200" y="2328024"/>
              <a:ext cx="3657600" cy="3222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4548141" y="5550952"/>
              <a:ext cx="309571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http://clipart-library.com/clipart/class-cliparts_1.htm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9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399" y="1684312"/>
            <a:ext cx="3657600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동생 얼굴이 어렸을 때와 다른 것 같아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334375" y="1684312"/>
            <a:ext cx="3657600" cy="3200400"/>
          </a:xfrm>
          <a:prstGeom prst="wedgeRoundRectCallout">
            <a:avLst>
              <a:gd name="adj1" fmla="val -67299"/>
              <a:gd name="adj2" fmla="val 311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커 가면서 모습이 </a:t>
            </a:r>
            <a:r>
              <a:rPr lang="ko-KR" altLang="en-US" sz="4000" u="sng" dirty="0">
                <a:solidFill>
                  <a:srgbClr val="FF0000"/>
                </a:solidFill>
              </a:rPr>
              <a:t>변하기 마련이야</a:t>
            </a:r>
            <a:r>
              <a:rPr lang="en-US" altLang="ko-KR" sz="3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0541" b="24964"/>
          <a:stretch/>
        </p:blipFill>
        <p:spPr>
          <a:xfrm>
            <a:off x="200025" y="199785"/>
            <a:ext cx="11791950" cy="1243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4014787" y="2232953"/>
            <a:ext cx="4114800" cy="3787487"/>
            <a:chOff x="4014787" y="2223809"/>
            <a:chExt cx="4114800" cy="3787487"/>
          </a:xfrm>
        </p:grpSpPr>
        <p:pic>
          <p:nvPicPr>
            <p:cNvPr id="3076" name="Picture 4" descr="Young Woman In Three Stages Of Growing Up - Child Grow Up Clipart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787" y="2223809"/>
              <a:ext cx="4114800" cy="3787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388072" y="5630918"/>
              <a:ext cx="3368230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http://clipart-library.com/clipart/grown-up-cliparts_6.htm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399" y="1666894"/>
            <a:ext cx="3657600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오래 사용한 휴대 전화가 고장이 난 것 같아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334375" y="1666894"/>
            <a:ext cx="3657600" cy="3200400"/>
          </a:xfrm>
          <a:prstGeom prst="wedgeRoundRectCallout">
            <a:avLst>
              <a:gd name="adj1" fmla="val -64693"/>
              <a:gd name="adj2" fmla="val 25153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오래 사용하면 </a:t>
            </a:r>
            <a:r>
              <a:rPr lang="ko-KR" altLang="en-US" sz="4000" u="sng" dirty="0">
                <a:solidFill>
                  <a:srgbClr val="FF0000"/>
                </a:solidFill>
              </a:rPr>
              <a:t>고장 나기 마련이야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76298" b="269"/>
          <a:stretch/>
        </p:blipFill>
        <p:spPr>
          <a:xfrm>
            <a:off x="200025" y="160338"/>
            <a:ext cx="11791950" cy="11896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4403474" y="2395726"/>
            <a:ext cx="3177473" cy="3481210"/>
            <a:chOff x="4357754" y="2386582"/>
            <a:chExt cx="3177473" cy="3481210"/>
          </a:xfrm>
        </p:grpSpPr>
        <p:pic>
          <p:nvPicPr>
            <p:cNvPr id="4098" name="Picture 2" descr="Vector phone clipart imag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3450" y="2386582"/>
              <a:ext cx="2926080" cy="3227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357754" y="5613876"/>
              <a:ext cx="317747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http://clipart-library.com/clipart/phone-clipart-66.htm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246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621" y="894681"/>
            <a:ext cx="9466758" cy="5394960"/>
          </a:xfrm>
          <a:prstGeom prst="rect">
            <a:avLst/>
          </a:prstGeom>
        </p:spPr>
      </p:pic>
      <p:pic>
        <p:nvPicPr>
          <p:cNvPr id="5" name="0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clrChange>
              <a:clrFrom>
                <a:srgbClr val="7B7C7E">
                  <a:alpha val="74902"/>
                </a:srgbClr>
              </a:clrFrom>
              <a:clrTo>
                <a:srgbClr val="7B7C7E">
                  <a:alpha val="0"/>
                </a:srgbClr>
              </a:clrTo>
            </a:clrChange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49000" y="53280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80" y="177737"/>
            <a:ext cx="8867775" cy="56673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97922" y="2030357"/>
            <a:ext cx="7252885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7923" y="4514477"/>
            <a:ext cx="5195486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868015"/>
            <a:ext cx="10972800" cy="6595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" y="3175060"/>
            <a:ext cx="10241280" cy="134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4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34" y="192024"/>
            <a:ext cx="11469132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7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0"/>
            <a:ext cx="4114800" cy="3200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여러분이 살고 있는 나라의 주변에는 어떤 나라가 있어요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077200" y="0"/>
            <a:ext cx="4114800" cy="3200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여러분이 살고 있는 나라를 대표하는 동물은 뭐예요</a:t>
            </a:r>
            <a:r>
              <a:rPr lang="en-US" altLang="ko-K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1188526"/>
            <a:ext cx="11704320" cy="498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195271"/>
            <a:ext cx="11704320" cy="325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8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00" y="381381"/>
            <a:ext cx="10544175" cy="56197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31069" y="2242609"/>
            <a:ext cx="6897363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1069" y="4103837"/>
            <a:ext cx="6147556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9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733996"/>
            <a:ext cx="8867430" cy="1554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" y="3492408"/>
            <a:ext cx="11521440" cy="17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539582"/>
            <a:ext cx="11704320" cy="531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16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95105"/>
            <a:ext cx="11704320" cy="421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39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385121"/>
            <a:chOff x="0" y="0"/>
            <a:chExt cx="12192000" cy="638512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345172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458521"/>
              <a:ext cx="12192000" cy="110275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459663"/>
              <a:ext cx="12192000" cy="1925458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r>
              <a:rPr lang="ko-KR" altLang="en-US" sz="4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25570"/>
            <a:ext cx="11887200" cy="567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06021"/>
            <a:ext cx="11887200" cy="491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16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192099"/>
            <a:ext cx="12070080" cy="11554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열두띠 이야기</a:t>
            </a:r>
            <a:endParaRPr lang="en-US" altLang="ko-KR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800" dirty="0">
                <a:hlinkClick r:id="rId3"/>
              </a:rPr>
              <a:t>https://www.youtube.com/watch?v=fGrkJMw1IxY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fGrkJMw1IxY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06880" y="1347537"/>
            <a:ext cx="877824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36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22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https://quizlet.com/_8bxdq8?x=1jqt&amp;i=1qqi22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까치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조상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해석되다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애국심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  <a:ea typeface="맑은 고딕" panose="020B0503020000020004" pitchFamily="50" charset="-127"/>
                        </a:rPr>
                        <a:t>비둘기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까마귀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비유하다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역사적이다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애국심이 생기다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  <a:ea typeface="맑은 고딕" panose="020B0503020000020004" pitchFamily="50" charset="-127"/>
                        </a:rPr>
                        <a:t>정반대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민족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상상하다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생동감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평화를 상징하다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  <a:ea typeface="맑은 고딕" panose="020B0503020000020004" pitchFamily="50" charset="-127"/>
                        </a:rPr>
                        <a:t>복이 오다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정서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표현하다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생동감이 느껴지다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행운을 의미하다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  <a:ea typeface="맑은 고딕" panose="020B0503020000020004" pitchFamily="50" charset="-127"/>
                        </a:rPr>
                        <a:t>신기하다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81919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magpie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ancestor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interpreted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patriotism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pigeon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crow,</a:t>
                      </a:r>
                      <a:r>
                        <a:rPr lang="en-US" altLang="ko-KR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raven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compare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historical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become patriotic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exact</a:t>
                      </a:r>
                      <a:r>
                        <a:rPr lang="en-US" altLang="ko-KR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opposite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ethnicity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imagine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vitality, vividness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symbolize</a:t>
                      </a:r>
                      <a:r>
                        <a:rPr lang="en-US" altLang="ko-KR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peace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bring good luck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emotion, feeling, sentiment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express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lifelike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lucky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en-US" altLang="ko-K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</a:t>
                      </a:r>
                      <a:r>
                        <a:rPr lang="en-US" altLang="ko-K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 amazing</a:t>
                      </a:r>
                      <a:endParaRPr lang="ko-KR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705160"/>
            <a:ext cx="11704320" cy="545559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11-14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03401" y="4809743"/>
            <a:ext cx="1508304" cy="560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민족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44040" y="3326039"/>
            <a:ext cx="150830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애국심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44041" y="4052056"/>
            <a:ext cx="1508304" cy="665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조상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43585" y="5462042"/>
            <a:ext cx="1417320" cy="69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정서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947539"/>
            <a:ext cx="11704320" cy="425812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992624" y="4428850"/>
            <a:ext cx="216712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친근한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265176" y="669144"/>
            <a:ext cx="11704320" cy="4699659"/>
            <a:chOff x="0" y="714864"/>
            <a:chExt cx="12192000" cy="489547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714864"/>
              <a:ext cx="12192000" cy="109290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079" y="2018754"/>
              <a:ext cx="9810750" cy="3591589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4416552" y="1846339"/>
            <a:ext cx="2386584" cy="604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상상해서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63824" y="2965814"/>
            <a:ext cx="233172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세월이 흘러도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24528" y="4149020"/>
            <a:ext cx="239572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사랑을 받는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995689"/>
            <a:ext cx="11704320" cy="419546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19856" y="4447548"/>
            <a:ext cx="357530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닫으려던 참이었어요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1756" y="122872"/>
            <a:ext cx="3347259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43840" y="713654"/>
            <a:ext cx="11704320" cy="4627665"/>
            <a:chOff x="0" y="576493"/>
            <a:chExt cx="12192000" cy="482048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76493"/>
              <a:ext cx="12192000" cy="107814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418" y="1898332"/>
              <a:ext cx="9144000" cy="3498645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4352544" y="2339308"/>
            <a:ext cx="383133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청소하려던 참이었어요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19855" y="3476877"/>
            <a:ext cx="37947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씻으려던 참이었어요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62856" y="4614446"/>
            <a:ext cx="381304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보려던 참이었어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7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2400" y="825699"/>
            <a:ext cx="11795760" cy="4582807"/>
            <a:chOff x="196596" y="475488"/>
            <a:chExt cx="11795760" cy="458280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r="2128" b="81701"/>
            <a:stretch/>
          </p:blipFill>
          <p:spPr>
            <a:xfrm>
              <a:off x="196596" y="475488"/>
              <a:ext cx="11634216" cy="73152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036" y="1270015"/>
              <a:ext cx="11704320" cy="3788280"/>
            </a:xfrm>
            <a:prstGeom prst="rect">
              <a:avLst/>
            </a:prstGeom>
          </p:spPr>
        </p:pic>
      </p:grpSp>
      <p:cxnSp>
        <p:nvCxnSpPr>
          <p:cNvPr id="4" name="Straight Connector 3"/>
          <p:cNvCxnSpPr/>
          <p:nvPr/>
        </p:nvCxnSpPr>
        <p:spPr>
          <a:xfrm>
            <a:off x="3237388" y="2103965"/>
            <a:ext cx="3026252" cy="4472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3228242" y="3383280"/>
            <a:ext cx="30175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237387" y="2536467"/>
            <a:ext cx="3026253" cy="12765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237387" y="2103965"/>
            <a:ext cx="3026253" cy="8713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219508" y="2975360"/>
            <a:ext cx="3026254" cy="8468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17951"/>
            <a:ext cx="11704320" cy="488807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833664" y="1273000"/>
            <a:ext cx="3691848" cy="471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음료수를 사려던 참이었어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7008" y="2434265"/>
            <a:ext cx="4523952" cy="55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지금 방에 들어가려던 참이었어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02044" y="3659082"/>
            <a:ext cx="350439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약을 먹으려던 참이었어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145828" y="4843848"/>
            <a:ext cx="3129492" cy="591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전화하려던 참이었어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40689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까치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까마귀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민족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정서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조상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비유하다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magpie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emotion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crow, raven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ancestor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ethnicity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compare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229454"/>
            <a:ext cx="11704320" cy="414175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608576" y="4627143"/>
            <a:ext cx="352958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>
                <a:solidFill>
                  <a:srgbClr val="FF0000"/>
                </a:solidFill>
              </a:rPr>
              <a:t>친해지기 마련이야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147" y="301371"/>
            <a:ext cx="2642429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89560" y="706998"/>
            <a:ext cx="11612880" cy="4764880"/>
            <a:chOff x="21336" y="706998"/>
            <a:chExt cx="12192000" cy="500249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5176" y="1980687"/>
              <a:ext cx="11704320" cy="372881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36" y="706998"/>
              <a:ext cx="12192000" cy="1091459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4764024" y="2313711"/>
            <a:ext cx="396849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닮기 마련이지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81016" y="3469829"/>
            <a:ext cx="396849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나빠지기 마련이야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81016" y="4654420"/>
            <a:ext cx="396849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이루기 마련이야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08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067242"/>
            <a:ext cx="11704320" cy="407810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722153" y="2413789"/>
            <a:ext cx="2867367" cy="4007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687983" y="2413789"/>
            <a:ext cx="2901537" cy="12158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22153" y="2814293"/>
            <a:ext cx="2867367" cy="3884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87983" y="3213901"/>
            <a:ext cx="2901537" cy="8277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722153" y="3627774"/>
            <a:ext cx="2867367" cy="4138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78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381000" y="607593"/>
            <a:ext cx="11430000" cy="5115489"/>
            <a:chOff x="803716" y="642169"/>
            <a:chExt cx="9267828" cy="414781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b="75978"/>
            <a:stretch/>
          </p:blipFill>
          <p:spPr>
            <a:xfrm>
              <a:off x="803719" y="642169"/>
              <a:ext cx="9267825" cy="6543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t="26819" b="51698"/>
            <a:stretch/>
          </p:blipFill>
          <p:spPr>
            <a:xfrm>
              <a:off x="803718" y="1841770"/>
              <a:ext cx="9267825" cy="58521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t="51638" b="25201"/>
            <a:stretch/>
          </p:blipFill>
          <p:spPr>
            <a:xfrm>
              <a:off x="803717" y="2937778"/>
              <a:ext cx="9267825" cy="63093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t="76385"/>
            <a:stretch/>
          </p:blipFill>
          <p:spPr>
            <a:xfrm>
              <a:off x="803716" y="4146679"/>
              <a:ext cx="9267825" cy="643300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1077951" y="571230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서두르면 실수하기 마련이에요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77951" y="1997315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음식을 급하게 먹으면 체하기 마련이에요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7951" y="3465922"/>
            <a:ext cx="9382438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이를 잘 닦지 않으면 충치가 생기기 마련이에요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7951" y="4914405"/>
            <a:ext cx="10303844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휴대 전화를 자주 떨어뜨리면 고장이 나기 마련이에요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3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5398"/>
            <a:ext cx="11430000" cy="561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https://www.youtube.com/watch?v=fGrkJMw1IxY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http://clipart-library.com/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733206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상상하다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표현하다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해석되다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역사적이다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생동감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생동감이 느껴지다</a:t>
                      </a:r>
                      <a:endParaRPr lang="en-US" altLang="ko-KR" sz="3600" dirty="0"/>
                    </a:p>
                    <a:p>
                      <a:pPr algn="ctr"/>
                      <a:endParaRPr lang="en-US" sz="36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imagine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historical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express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vitality, vividness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interpreted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lifelike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278309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애국심이 생기다</a:t>
                      </a:r>
                      <a:endParaRPr lang="en-US" altLang="ko-KR" sz="36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평화를 상징하다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행운을 의미하다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정반대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복이 오다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신기하다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become patriotic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exact opposite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symbolize peace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bring good luck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lucky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amazing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9" y="1080586"/>
            <a:ext cx="11773523" cy="531524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수빈아</a:t>
            </a:r>
            <a:r>
              <a:rPr lang="en-US" altLang="ko-KR" sz="3200" dirty="0"/>
              <a:t>, </a:t>
            </a:r>
            <a:r>
              <a:rPr lang="ko-KR" altLang="en-US" sz="3200" dirty="0"/>
              <a:t>한국에서 설날에 부르는 노래 있지</a:t>
            </a:r>
            <a:r>
              <a:rPr lang="en-US" altLang="ko-KR" sz="3200" dirty="0"/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    </a:t>
            </a:r>
            <a:r>
              <a:rPr lang="ko-KR" altLang="en-US" sz="3200" dirty="0"/>
              <a:t>거기에 </a:t>
            </a:r>
            <a:r>
              <a:rPr lang="ko-KR" altLang="en-US" sz="3200" u="sng" dirty="0">
                <a:solidFill>
                  <a:srgbClr val="0000FF"/>
                </a:solidFill>
              </a:rPr>
              <a:t>‘까치’</a:t>
            </a:r>
            <a:r>
              <a:rPr lang="ko-KR" altLang="en-US" sz="3200" dirty="0"/>
              <a:t>가 나오던데 그게 뭐야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아</a:t>
            </a:r>
            <a:r>
              <a:rPr lang="en-US" altLang="ko-KR" sz="3200" dirty="0"/>
              <a:t>, </a:t>
            </a:r>
            <a:r>
              <a:rPr lang="ko-KR" altLang="en-US" sz="3200" dirty="0"/>
              <a:t>그거</a:t>
            </a:r>
            <a:r>
              <a:rPr lang="en-US" altLang="ko-KR" sz="3200" dirty="0"/>
              <a:t>? ‘</a:t>
            </a:r>
            <a:r>
              <a:rPr lang="ko-KR" altLang="en-US" sz="3200" dirty="0"/>
              <a:t>까치설’은 원래 ‘작은설’이라는 뜻이었는데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</a:t>
            </a:r>
            <a:r>
              <a:rPr lang="ko-KR" altLang="en-US" sz="3200" dirty="0"/>
              <a:t>까치가 기쁜 소식을 알려 주는 새라고 생각해서 새의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</a:t>
            </a:r>
            <a:r>
              <a:rPr lang="ko-KR" altLang="en-US" sz="3200" dirty="0"/>
              <a:t>이름으로 기억하는 사람들이 많대</a:t>
            </a:r>
            <a:r>
              <a:rPr lang="en-US" altLang="ko-KR" sz="3200" dirty="0"/>
              <a:t>. </a:t>
            </a:r>
            <a:r>
              <a:rPr lang="ko-KR" altLang="en-US" sz="3200" dirty="0"/>
              <a:t>또 까치는 </a:t>
            </a:r>
            <a:r>
              <a:rPr lang="ko-KR" altLang="en-US" sz="3200" u="sng" dirty="0">
                <a:solidFill>
                  <a:srgbClr val="0000FF"/>
                </a:solidFill>
              </a:rPr>
              <a:t>부지런하다</a:t>
            </a:r>
            <a:r>
              <a:rPr lang="ko-KR" altLang="en-US" sz="3200" dirty="0"/>
              <a:t>는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</a:t>
            </a:r>
            <a:r>
              <a:rPr lang="ko-KR" altLang="en-US" sz="3200" dirty="0"/>
              <a:t>의미도 가지고 있어서 </a:t>
            </a:r>
            <a:r>
              <a:rPr lang="ko-KR" altLang="en-US" sz="3200" u="sng" dirty="0">
                <a:solidFill>
                  <a:srgbClr val="0000FF"/>
                </a:solidFill>
              </a:rPr>
              <a:t>설날의 이미지와 잘 맞지</a:t>
            </a:r>
            <a:r>
              <a:rPr lang="en-US" altLang="ko-KR" sz="32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74255" y="2036171"/>
            <a:ext cx="1039961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34032" y="4614779"/>
            <a:ext cx="211308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20638" y="5484368"/>
            <a:ext cx="4489706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2" name="0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78579" y="53563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777240"/>
            <a:ext cx="11786616" cy="51114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알렉스</a:t>
            </a:r>
            <a:r>
              <a:rPr lang="en-US" altLang="ko-KR" sz="3200" dirty="0"/>
              <a:t>: </a:t>
            </a:r>
            <a:r>
              <a:rPr lang="ko-KR" altLang="en-US" sz="3200" dirty="0"/>
              <a:t>그렇구나</a:t>
            </a:r>
            <a:r>
              <a:rPr lang="en-US" altLang="ko-KR" sz="3200" dirty="0"/>
              <a:t>. </a:t>
            </a:r>
            <a:r>
              <a:rPr lang="ko-KR" altLang="en-US" sz="3200" dirty="0"/>
              <a:t>근데 한국에서는 까치가 기쁜 소식을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    </a:t>
            </a:r>
            <a:r>
              <a:rPr lang="ko-KR" altLang="en-US" sz="3200" dirty="0"/>
              <a:t>알려 주는 새야</a:t>
            </a:r>
            <a:r>
              <a:rPr lang="en-US" altLang="ko-KR" sz="3200" dirty="0"/>
              <a:t>? </a:t>
            </a:r>
            <a:r>
              <a:rPr lang="ko-KR" altLang="en-US" sz="3200" dirty="0"/>
              <a:t>일본에서는 </a:t>
            </a:r>
            <a:r>
              <a:rPr lang="ko-KR" altLang="en-US" sz="3200" u="sng" dirty="0">
                <a:solidFill>
                  <a:srgbClr val="0000FF"/>
                </a:solidFill>
              </a:rPr>
              <a:t>‘까마귀’</a:t>
            </a:r>
            <a:r>
              <a:rPr lang="ko-KR" altLang="en-US" sz="3200" dirty="0"/>
              <a:t>가 그런 의미라고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    </a:t>
            </a:r>
            <a:r>
              <a:rPr lang="ko-KR" altLang="en-US" sz="3200" dirty="0"/>
              <a:t>했는데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정말</a:t>
            </a:r>
            <a:r>
              <a:rPr lang="en-US" altLang="ko-KR" sz="3200" dirty="0"/>
              <a:t>? </a:t>
            </a:r>
            <a:r>
              <a:rPr lang="ko-KR" altLang="en-US" sz="3200" dirty="0"/>
              <a:t>한국에서는 반대로 까마귀는 좋지 않은 소식을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</a:t>
            </a:r>
            <a:r>
              <a:rPr lang="ko-KR" altLang="en-US" sz="3200" dirty="0"/>
              <a:t>전해 주는 새라고 생각하는데</a:t>
            </a:r>
            <a:r>
              <a:rPr lang="en-US" altLang="ko-KR" sz="3200" dirty="0"/>
              <a:t>. </a:t>
            </a:r>
            <a:r>
              <a:rPr lang="ko-KR" altLang="en-US" sz="3200" dirty="0"/>
              <a:t>한국과 일본에서 의미하는 게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          </a:t>
            </a:r>
            <a:r>
              <a:rPr lang="ko-KR" altLang="en-US" sz="3200" u="sng" dirty="0">
                <a:solidFill>
                  <a:srgbClr val="0000FF"/>
                </a:solidFill>
              </a:rPr>
              <a:t>정반대인 게 참 신기하네</a:t>
            </a:r>
            <a:r>
              <a:rPr lang="en-US" altLang="ko-KR" sz="32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54436" y="1764792"/>
            <a:ext cx="1465436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72430" y="5138928"/>
            <a:ext cx="446085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983</Words>
  <Application>Microsoft Office PowerPoint</Application>
  <PresentationFormat>Widescreen</PresentationFormat>
  <Paragraphs>240</Paragraphs>
  <Slides>57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02   문화마다 그 의미가 달라요 Different cultures bring different meanings</vt:lpstr>
      <vt:lpstr>PowerPoint Presentation</vt:lpstr>
      <vt:lpstr>교재 22쪽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11-14쪽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109</cp:revision>
  <dcterms:created xsi:type="dcterms:W3CDTF">2020-04-19T05:49:19Z</dcterms:created>
  <dcterms:modified xsi:type="dcterms:W3CDTF">2020-06-30T05:55:17Z</dcterms:modified>
</cp:coreProperties>
</file>